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7" r:id="rId2"/>
    <p:sldId id="325" r:id="rId3"/>
    <p:sldId id="498" r:id="rId4"/>
    <p:sldId id="501" r:id="rId5"/>
    <p:sldId id="502" r:id="rId6"/>
    <p:sldId id="340" r:id="rId7"/>
    <p:sldId id="503" r:id="rId8"/>
    <p:sldId id="506" r:id="rId9"/>
    <p:sldId id="505" r:id="rId10"/>
    <p:sldId id="470" r:id="rId11"/>
    <p:sldId id="298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96" y="4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DE098C-C2B2-472C-9728-F51906A9149D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3CF9D-4898-48EE-B3C3-189DD21EB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780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0796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22112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0796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480000" y="4438836"/>
            <a:ext cx="11232000" cy="1771848"/>
          </a:xfrm>
        </p:spPr>
        <p:txBody>
          <a:bodyPr anchor="b" anchorCtr="0"/>
          <a:lstStyle>
            <a:lvl1pPr>
              <a:spcBef>
                <a:spcPts val="0"/>
              </a:spcBef>
              <a:defRPr sz="16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to edit master text styles you can enter a caption for the photo here.</a:t>
            </a:r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2"/>
          </p:nvPr>
        </p:nvSpPr>
        <p:spPr>
          <a:xfrm>
            <a:off x="10440689" y="6552000"/>
            <a:ext cx="931043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F3F68318-33E8-C346-A4D6-FB3D4EB97184}" type="datetime1">
              <a:rPr lang="en-ZA" smtClean="0">
                <a:solidFill>
                  <a:prstClr val="white"/>
                </a:solidFill>
              </a:rPr>
              <a:pPr/>
              <a:t>2020/09/01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11371732" y="6552000"/>
            <a:ext cx="340269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75C98292-3D9A-421B-B307-DC2AE3C5CEA4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10458478" y="368249"/>
            <a:ext cx="1250700" cy="358875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FFFFFF"/>
                </a:solidFill>
              </a:defRPr>
            </a:lvl1pPr>
          </a:lstStyle>
          <a:p>
            <a:r>
              <a:rPr lang="en-US"/>
              <a:t>@SageGroupZA          |           #SageBPCon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767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 0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487688" y="1836967"/>
            <a:ext cx="11232001" cy="3010244"/>
          </a:xfrm>
        </p:spPr>
        <p:txBody>
          <a:bodyPr anchor="b" anchorCtr="0"/>
          <a:lstStyle>
            <a:lvl1pPr algn="l">
              <a:defRPr sz="4000" spc="-100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87687" y="4864967"/>
            <a:ext cx="11231999" cy="870012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>
          <a:xfrm>
            <a:off x="10440689" y="6552000"/>
            <a:ext cx="931043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D7210472-9995-5941-AC6E-0AF1993DA336}" type="datetime1">
              <a:rPr lang="en-ZA" smtClean="0">
                <a:solidFill>
                  <a:prstClr val="white"/>
                </a:solidFill>
              </a:rPr>
              <a:pPr/>
              <a:t>2020/09/01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prstClr val="white"/>
                </a:solidFill>
              </a:rPr>
              <a:t>@SageGroupZA          |           #SageBPCon</a:t>
            </a:r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97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487680" y="365760"/>
            <a:ext cx="9895392" cy="1001184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480006" y="1366945"/>
            <a:ext cx="4740071" cy="504248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 bwMode="gray">
          <a:xfrm>
            <a:off x="5397629" y="1363438"/>
            <a:ext cx="6314377" cy="5045991"/>
          </a:xfrm>
        </p:spPr>
        <p:txBody>
          <a:bodyPr/>
          <a:lstStyle>
            <a:lvl1pPr>
              <a:spcBef>
                <a:spcPts val="0"/>
              </a:spcBef>
              <a:defRPr sz="3200" b="0" spc="-100" baseline="0">
                <a:solidFill>
                  <a:srgbClr val="ED1C5F"/>
                </a:solidFill>
              </a:defRPr>
            </a:lvl1pPr>
          </a:lstStyle>
          <a:p>
            <a:pPr lvl="0"/>
            <a:r>
              <a:rPr lang="en-US" noProof="0" dirty="0"/>
              <a:t>Click to edit master text styles remember to resize text based on size of quote or copy.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EE1C84F4-270C-2249-89D9-A705BDADDAAB}" type="datetime1">
              <a:rPr lang="en-ZA" smtClean="0"/>
              <a:pPr/>
              <a:t>2020/09/01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@SageGroupZA          |           #SageBPCon</a:t>
            </a:r>
          </a:p>
        </p:txBody>
      </p:sp>
    </p:spTree>
    <p:extLst>
      <p:ext uri="{BB962C8B-B14F-4D97-AF65-F5344CB8AC3E}">
        <p14:creationId xmlns:p14="http://schemas.microsoft.com/office/powerpoint/2010/main" val="1592552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0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2007A7-97F3-434D-A926-C6BE43B7B6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B28E94-378C-4151-8EB2-EBF47B5468B8}"/>
              </a:ext>
            </a:extLst>
          </p:cNvPr>
          <p:cNvSpPr txBox="1">
            <a:spLocks/>
          </p:cNvSpPr>
          <p:nvPr userDrawn="1"/>
        </p:nvSpPr>
        <p:spPr bwMode="gray">
          <a:xfrm>
            <a:off x="381000" y="4800600"/>
            <a:ext cx="11430000" cy="76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spc="-51" baseline="0">
                <a:solidFill>
                  <a:srgbClr val="00F5E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Sage 300 Web SDK 2021.0 Overview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3D9E8DA-5298-4694-A784-1DFAC55D25ED}"/>
              </a:ext>
            </a:extLst>
          </p:cNvPr>
          <p:cNvSpPr txBox="1">
            <a:spLocks/>
          </p:cNvSpPr>
          <p:nvPr userDrawn="1"/>
        </p:nvSpPr>
        <p:spPr bwMode="gray">
          <a:xfrm>
            <a:off x="381000" y="5715001"/>
            <a:ext cx="11430000" cy="7176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kern="1200" spc="-2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9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John Thomas (JT)</a:t>
            </a:r>
          </a:p>
          <a:p>
            <a:fld id="{D3781EA3-206E-BA46-A873-8FA70EFF2C05}" type="datetime1">
              <a:rPr lang="en-US" smtClean="0"/>
              <a:pPr/>
              <a:t>9/1/2020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67E95E-B5BE-4DDE-8DEE-F3C1C1AD8F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>
            <a:off x="5486400" y="365761"/>
            <a:ext cx="1236488" cy="4730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302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1C18C-13DC-4544-B4CF-3D58AB759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EF448-1647-4263-9E9B-412F07EA8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D3354-71EE-434F-B7DE-A3ADBFB1C7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332746-7E82-4CD0-A240-ED6FD4FA81FB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3C020-8F25-4B60-9192-752F0D2F1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0EAC6-4E16-4C60-B121-3BCA22F7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0A5AC0-96EE-4AEC-B957-311C212D90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70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80000" y="374377"/>
            <a:ext cx="9895392" cy="100118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80000" y="1375561"/>
            <a:ext cx="11232000" cy="50334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0440689" y="6552000"/>
            <a:ext cx="931043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A6A6A6"/>
                </a:solidFill>
              </a:defRPr>
            </a:lvl1pPr>
          </a:lstStyle>
          <a:p>
            <a:fld id="{2AE6851E-022E-D141-8BE0-1745E9557F71}" type="datetime1">
              <a:rPr lang="en-ZA" smtClean="0"/>
              <a:pPr/>
              <a:t>2020/09/01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371732" y="6552000"/>
            <a:ext cx="340269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700">
                <a:solidFill>
                  <a:srgbClr val="A6A6A6"/>
                </a:solidFill>
              </a:defRPr>
            </a:lvl1pPr>
          </a:lstStyle>
          <a:p>
            <a:fld id="{75C98292-3D9A-421B-B307-DC2AE3C5CEA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10461305" y="374377"/>
            <a:ext cx="1250700" cy="3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A6A6A6"/>
                </a:solidFill>
              </a:defRPr>
            </a:lvl1pPr>
          </a:lstStyle>
          <a:p>
            <a:r>
              <a:rPr lang="en-US"/>
              <a:t>@SageGroupZA          |           #SageBPCon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050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7" r:id="rId5"/>
  </p:sldLayoutIdLst>
  <p:hf sldNum="0"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400" kern="1200" spc="-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1800" b="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182558" indent="-182558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357179" indent="-174621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−"/>
        <a:defRPr sz="14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539737" indent="-182558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•"/>
        <a:defRPr sz="12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712770" indent="-173034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−"/>
        <a:defRPr sz="12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  <p15:guide id="3" pos="226">
          <p15:clr>
            <a:srgbClr val="F26B43"/>
          </p15:clr>
        </p15:guide>
        <p15:guide id="4" pos="5602">
          <p15:clr>
            <a:srgbClr val="F26B43"/>
          </p15:clr>
        </p15:guide>
        <p15:guide id="5" orient="horz" pos="210">
          <p15:clr>
            <a:srgbClr val="F26B43"/>
          </p15:clr>
        </p15:guide>
        <p15:guide id="6" orient="horz" pos="1321">
          <p15:clr>
            <a:srgbClr val="F26B43"/>
          </p15:clr>
        </p15:guide>
        <p15:guide id="7" orient="horz" pos="3838">
          <p15:clr>
            <a:srgbClr val="F26B43"/>
          </p15:clr>
        </p15:guide>
        <p15:guide id="8" orient="horz" pos="41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geNADev/Sage300-SD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geNADev/Sage300-SDK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rldefense.proofpoint.com/v2/url?u=https-3A__support.microsoft.com_en-2Dus_help_2538243_ms11-2D025-2Ddescription-2Dof-2Dthe-2Dsecurity-2Dupdate-2Dfor-2Dvisual-2Dc-2D2008-2Dsp1-2Dredi&amp;d=DwMFAg&amp;c=3IlhnxorPWbyVbfJC_b1tA&amp;r=ky9mFczz6xSzn3-TrWC-_RnRfp6s0rLmKbuwcMLPcU8&amp;m=x6gvd0xfWRFK33jps-rt-gZKivb4v3KZFfIKi3CKKX8&amp;s=meGVhqYS_mrcfjvE-vHH16PHs2VrvshK23sNChTojZ0&amp;e=" TargetMode="External"/><Relationship Id="rId2" Type="http://schemas.openxmlformats.org/officeDocument/2006/relationships/hyperlink" Target="https://urldefense.proofpoint.com/v2/url?u=https-3A__support.microsoft.com_en-2Dus_help_2538242_ms11-2D025-2Ddescription-2Dof-2Dthe-2Dsecurity-2Dupdate-2Dfor-2Dvisual-2Dc-2D2005-2Dsp1-2Dredi&amp;d=DwMFAg&amp;c=3IlhnxorPWbyVbfJC_b1tA&amp;r=ky9mFczz6xSzn3-TrWC-_RnRfp6s0rLmKbuwcMLPcU8&amp;m=x6gvd0xfWRFK33jps-rt-gZKivb4v3KZFfIKi3CKKX8&amp;s=YAlwoSA0TgMFQ1zk23RbGR3_THfMAYJZMpeHsgQS8aQ&amp;e=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upport.microsoft.com/en-us/help/2565063/ms11-025-description-of-the-security-update-for-visual-c-2010-servic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7587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4"/>
            <a:ext cx="11231999" cy="2366157"/>
          </a:xfrm>
        </p:spPr>
        <p:txBody>
          <a:bodyPr numCol="1"/>
          <a:lstStyle/>
          <a:p>
            <a:pPr lvl="1"/>
            <a:r>
              <a:rPr lang="en-US" sz="2400" dirty="0"/>
              <a:t>Open Source</a:t>
            </a:r>
          </a:p>
          <a:p>
            <a:pPr lvl="2"/>
            <a:r>
              <a:rPr lang="en-US" sz="2000" dirty="0">
                <a:hlinkClick r:id="rId3"/>
              </a:rPr>
              <a:t>https://github.com/SageNADev/Sage300-SDK</a:t>
            </a:r>
            <a:endParaRPr lang="en-US" sz="2000" dirty="0"/>
          </a:p>
          <a:p>
            <a:pPr lvl="2"/>
            <a:r>
              <a:rPr lang="en-US" sz="2000" dirty="0"/>
              <a:t>2021.0 is available in the “master” branch</a:t>
            </a:r>
          </a:p>
          <a:p>
            <a:pPr lvl="2"/>
            <a:r>
              <a:rPr lang="en-US" sz="2000" dirty="0"/>
              <a:t>2021.1 is available in the “develop” branch</a:t>
            </a:r>
          </a:p>
          <a:p>
            <a:pPr lvl="2"/>
            <a:r>
              <a:rPr lang="en-US" sz="2000" dirty="0"/>
              <a:t>Archives</a:t>
            </a:r>
          </a:p>
          <a:p>
            <a:pPr lvl="2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2107B3-4426-4D33-BC58-851F15C5C72A}"/>
              </a:ext>
            </a:extLst>
          </p:cNvPr>
          <p:cNvSpPr/>
          <p:nvPr/>
        </p:nvSpPr>
        <p:spPr>
          <a:xfrm>
            <a:off x="757806" y="3733101"/>
            <a:ext cx="10940218" cy="2062103"/>
          </a:xfrm>
          <a:prstGeom prst="rect">
            <a:avLst/>
          </a:prstGeom>
        </p:spPr>
        <p:txBody>
          <a:bodyPr wrap="square" numCol="3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2020.2 available in “release-2020.2”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2020.1 available in “release-2020.1”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2020.0 available in “release-2020.0”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2019.2 available in “release-2019.2”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2019.1 available in “release-2019.1”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2019.0 available in “release-2019.0”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2018.2 available in “release-2018.2”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2018.1 available in “release-2018.1”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2018.0 available in “release-2018”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2017.2 available in “release-2017.2”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2017.1 available in “release-2017.1”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2017.0 available in “release-2017”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39C390-92D2-4E78-966E-93C2BCFCDB1F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GitHub Repository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0AEC5DF-336E-4797-8B51-E4A406581C37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340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3"/>
            <a:ext cx="6496478" cy="4916411"/>
          </a:xfrm>
        </p:spPr>
        <p:txBody>
          <a:bodyPr numCol="1"/>
          <a:lstStyle/>
          <a:p>
            <a:pPr lvl="1">
              <a:lnSpc>
                <a:spcPct val="100000"/>
              </a:lnSpc>
            </a:pPr>
            <a:r>
              <a:rPr lang="en-US" sz="2400" dirty="0"/>
              <a:t>Sage 300 Product Manager!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Allocates capacity per release and sets roadmap for product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Contact PM regarding functionality, documentation, tutorials, enhancements, etc. </a:t>
            </a:r>
            <a:r>
              <a:rPr lang="en-US" sz="2000" b="1" i="1" dirty="0"/>
              <a:t>not in the SDK </a:t>
            </a:r>
            <a:r>
              <a:rPr lang="en-US" sz="2000" dirty="0"/>
              <a:t>that should be there to </a:t>
            </a:r>
            <a:r>
              <a:rPr lang="en-US" sz="2000" b="1" i="1" dirty="0"/>
              <a:t>better assist with efficient development practices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Architecture/Development capacity requests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We will advise, address and allocate resources within our capacity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Tracking requests on high, medium, low priority basis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The partner’s voice and feedback resounds the loudest!</a:t>
            </a:r>
          </a:p>
          <a:p>
            <a:pPr lvl="2">
              <a:lnSpc>
                <a:spcPct val="100000"/>
              </a:lnSpc>
            </a:pPr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1BD35F-48F4-4C7E-95DE-20D9D1104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615" y="1366943"/>
            <a:ext cx="4733925" cy="32194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CAC040-D2D9-483D-8212-2867916E9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9615" y="4713105"/>
            <a:ext cx="4733925" cy="20118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47DD34-FB29-4224-9BBB-476DEE6D2FC8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Who needs to hear partner requests?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DA59E41-B22E-474E-A29B-563746757368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8709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Repository</a:t>
            </a:r>
          </a:p>
        </p:txBody>
      </p:sp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4"/>
            <a:ext cx="11231999" cy="2366157"/>
          </a:xfrm>
        </p:spPr>
        <p:txBody>
          <a:bodyPr numCol="1"/>
          <a:lstStyle/>
          <a:p>
            <a:pPr lvl="1"/>
            <a:r>
              <a:rPr lang="en-US" sz="2400" dirty="0"/>
              <a:t>Open Source</a:t>
            </a:r>
          </a:p>
          <a:p>
            <a:pPr lvl="2"/>
            <a:r>
              <a:rPr lang="en-US" sz="2000" dirty="0">
                <a:hlinkClick r:id="rId3"/>
              </a:rPr>
              <a:t>https://github.com/SageNADev/Sage300-SDK</a:t>
            </a:r>
            <a:endParaRPr lang="en-US" sz="2000" dirty="0"/>
          </a:p>
          <a:p>
            <a:pPr lvl="2"/>
            <a:r>
              <a:rPr lang="en-US" sz="2000" dirty="0"/>
              <a:t>2020 is available in the “master” branch</a:t>
            </a:r>
          </a:p>
          <a:p>
            <a:pPr lvl="2"/>
            <a:r>
              <a:rPr lang="en-US" sz="2000" dirty="0"/>
              <a:t>2020.1 is available in the “develop” branch (in-progress)</a:t>
            </a:r>
          </a:p>
          <a:p>
            <a:pPr lvl="2"/>
            <a:r>
              <a:rPr lang="en-US" sz="2000" dirty="0"/>
              <a:t>Archives</a:t>
            </a:r>
          </a:p>
          <a:p>
            <a:pPr lvl="2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2107B3-4426-4D33-BC58-851F15C5C72A}"/>
              </a:ext>
            </a:extLst>
          </p:cNvPr>
          <p:cNvSpPr/>
          <p:nvPr/>
        </p:nvSpPr>
        <p:spPr>
          <a:xfrm>
            <a:off x="757806" y="3598877"/>
            <a:ext cx="10940218" cy="2308324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2019.2 available in “release-2091.2”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2019.1 available in “release-2019.1”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2019.0 available in “release-2019.0”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2018.2 available in “release-2018.2”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2018.1 available in “release-2018.1”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2018.0 available in “release-2018”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2017.2 available in “release-2017.2”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2017.1 available in “release-2017.1”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2017.0 available in “release-2017”</a:t>
            </a:r>
          </a:p>
        </p:txBody>
      </p:sp>
      <p:pic>
        <p:nvPicPr>
          <p:cNvPr id="5" name="Picture 4" descr="A picture containing person, outdoor, grass, tennis&#10;&#10;Description automatically generated">
            <a:extLst>
              <a:ext uri="{FF2B5EF4-FFF2-40B4-BE49-F238E27FC236}">
                <a16:creationId xmlns:a16="http://schemas.microsoft.com/office/drawing/2014/main" id="{37F96645-8B16-4CF7-B73C-5FE8E39E81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46000"/>
                    </a14:imgEffect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25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28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6200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Versions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872760-37D9-43B4-9937-FBA7A1C6B576}"/>
              </a:ext>
            </a:extLst>
          </p:cNvPr>
          <p:cNvSpPr txBox="1"/>
          <p:nvPr/>
        </p:nvSpPr>
        <p:spPr>
          <a:xfrm>
            <a:off x="790043" y="1170979"/>
            <a:ext cx="9221704" cy="378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Accpac.Advantage and Accpac.Advantage.Types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6.7.0.0 to 6.8.0.0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.NET Target Framework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4.7.2 to 4.8.0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JQuery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1.11 to 3.4.1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694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Wizards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655878" cy="5771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Solution Wizard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Global files synchronized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Code Generation Wizard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Global files synchronized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Corrected issue for Chinese and French resources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Upgrade Wizard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Global files synchronized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Added option to backup the solution and project files prior to upgrade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Rev target framework to 4.8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Unify HTML attributes in the HTML Helpers for “disable/disabled” attribute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Replace deprecated JQuery functions as a result of JQuery upgrade 3.4.1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Language Resource Wizard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Resource files synchronized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“resources” folder moved to the root folder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Added TA, TS and TW module resources</a:t>
            </a:r>
          </a:p>
        </p:txBody>
      </p:sp>
    </p:spTree>
    <p:extLst>
      <p:ext uri="{BB962C8B-B14F-4D97-AF65-F5344CB8AC3E}">
        <p14:creationId xmlns:p14="http://schemas.microsoft.com/office/powerpoint/2010/main" val="141488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Samples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655878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Global files synchronized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Miscellaneous changes to sync with “live” screens in the application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Replace deprecated JQuery functions as a result of JQuery upgrade 3.4.1</a:t>
            </a:r>
          </a:p>
        </p:txBody>
      </p:sp>
    </p:spTree>
    <p:extLst>
      <p:ext uri="{BB962C8B-B14F-4D97-AF65-F5344CB8AC3E}">
        <p14:creationId xmlns:p14="http://schemas.microsoft.com/office/powerpoint/2010/main" val="2800541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Utilities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655878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MergeISVProject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Corrected issue where not all JavaScript files were minified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Added new feature, “BinInclude.txt” file, which allows extra/additional/etc. files to be copied to deploy folder to allow asp compiler executable to function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MergeISVProject document updated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Corrected issue where not all language resource files were processed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154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Documentation and Tutorials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6273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upgrade instructions for 2020.2 to 2021.0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wizards and samples documents with correct text and images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</a:t>
            </a:r>
            <a:r>
              <a:rPr lang="en-US" b="1" dirty="0"/>
              <a:t> </a:t>
            </a:r>
            <a:r>
              <a:rPr lang="en-US" dirty="0"/>
              <a:t>CommonCore.chm file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MergeISVProject document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Web API Endpoint Reference Guide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for new endpoints and PATCH documentation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Web API Developer Reference Guide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Added PATCH documentation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Added new Feature for transaction/batch endpoints – Ready To Post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New JQuery Notes Document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Upgrade from 1.11.3 to 3.4.1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b="1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87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Noteworthy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6504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Chrome 83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Changes to synchronous behavior from events such as beforeunload and unload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Resolved by changing to async: true, hooking “pagehide” event, etc.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Disabled export/printing from sandboxed iFrames 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Resolved by adding “allow-downloads” to sandbox definitions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Chrome 84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Changes to “SameSite” Cookie Behavior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Resolved with changes to web.config and Global.asax changes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Subscribe events for numeric widgets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Resolved by binding @valueUpdate to ‘blur’ instead of ‘input’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Intellisense for Base Classes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Intellisense automatically removes items from completion lists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Workaround is to type “override” to view methods and then hover over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Expanded Size of Check and Deposit Numbers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New data type LONGLONG, requires re-compile with 2021.0 SDK, additional param req for 15-digits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517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Noteworthy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1232709" cy="6088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Partner reported defects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Resolved issue when Access Rights are ‘None”, yet no Security Exception thrown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Resolved issue with sequenced revision list grid with new method “</a:t>
            </a:r>
            <a:r>
              <a:rPr lang="en-US" sz="1600" dirty="0" err="1"/>
              <a:t>removeDisabledFieldsFromAjax</a:t>
            </a:r>
            <a:r>
              <a:rPr lang="en-US" sz="1600" dirty="0"/>
              <a:t> Payload”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Resolved issue with Importing Customization Admin screen where status was always Disabled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H1 and H3 element used for screen headers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Logic will be unified in subsequent release 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Current User screen for partner modules not displaying screen name properly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Data Dictionaries updated all supported releases on DPP web wiki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Resolved issue when “auto-numbering” property is used in Web Screen Finders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HTML Helpers are now able to support RouteValueDictionary object in addition to Anonymous object types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Resolved Web Screen Finder’s not setting/identifying users as Finder (SYSACCESS_FINDER)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Will resolve Import/Export User in subsequent release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073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Security Vulnerabilities</a:t>
            </a:r>
          </a:p>
          <a:p>
            <a:endParaRPr lang="en-US" sz="32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5996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We have identified some libraries that, upon research for usage, will be removed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msvcr100.dll and msvcp140.dll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u="sng" dirty="0"/>
              <a:t>Common Vulnerability &amp; Exposure CVE-2010-3190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 Removed from ..\GS\jre1.8.0_171 folder</a:t>
            </a:r>
            <a:endParaRPr lang="en-US" sz="1400" u="sng" dirty="0"/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Microsoft VC++ 2005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>
                <a:hlinkClick r:id="rId2"/>
              </a:rPr>
              <a:t>https://support.microsoft.com/en-us/help/2538242/ms11-025-description-of-the-security-update-for-visual-c-2005-sp1-redi</a:t>
            </a:r>
            <a:r>
              <a:rPr lang="en-US" sz="1400" dirty="0"/>
              <a:t>   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Removed from installation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Microsoft VC++ 2008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>
                <a:hlinkClick r:id="rId3"/>
              </a:rPr>
              <a:t>https://support.microsoft.com/en-us/help/2538243/ms11-025-description-of-the-security-update-for-visual-c-2008-sp1-redi</a:t>
            </a:r>
            <a:r>
              <a:rPr lang="en-US" sz="1400" dirty="0"/>
              <a:t> 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Removed from installation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Microsoft VC++ 2010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>
                <a:hlinkClick r:id="rId4"/>
              </a:rPr>
              <a:t>https://support.microsoft.com/en-us/help/2565063/ms11-025-description-of-the-security-update-for-visual-c-2010-service</a:t>
            </a:r>
            <a:endParaRPr lang="en-US" sz="1400" dirty="0"/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Used by SI on desktop and TBD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817081"/>
      </p:ext>
    </p:extLst>
  </p:cSld>
  <p:clrMapOvr>
    <a:masterClrMapping/>
  </p:clrMapOvr>
</p:sld>
</file>

<file path=ppt/theme/theme1.xml><?xml version="1.0" encoding="utf-8"?>
<a:theme xmlns:a="http://schemas.openxmlformats.org/drawingml/2006/main" name="1_Orange">
  <a:themeElements>
    <a:clrScheme name="Orange 1">
      <a:dk1>
        <a:srgbClr val="2B2421"/>
      </a:dk1>
      <a:lt1>
        <a:sysClr val="window" lastClr="FFFFFF"/>
      </a:lt1>
      <a:dk2>
        <a:srgbClr val="44546A"/>
      </a:dk2>
      <a:lt2>
        <a:srgbClr val="E7E6E6"/>
      </a:lt2>
      <a:accent1>
        <a:srgbClr val="FFB000"/>
      </a:accent1>
      <a:accent2>
        <a:srgbClr val="8E8A86"/>
      </a:accent2>
      <a:accent3>
        <a:srgbClr val="C6BEB8"/>
      </a:accent3>
      <a:accent4>
        <a:srgbClr val="ECE9E5"/>
      </a:accent4>
      <a:accent5>
        <a:srgbClr val="A59F98"/>
      </a:accent5>
      <a:accent6>
        <a:srgbClr val="DAD3CC"/>
      </a:accent6>
      <a:hlink>
        <a:srgbClr val="1963F6"/>
      </a:hlink>
      <a:folHlink>
        <a:srgbClr val="1963F6"/>
      </a:folHlink>
    </a:clrScheme>
    <a:fontScheme name="Sag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81E29A2-1F45-4EF4-9198-633BD3794DF4}" vid="{013C412F-4D8D-4D09-B36F-15C7E3976D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13721</TotalTime>
  <Words>922</Words>
  <Application>Microsoft Office PowerPoint</Application>
  <PresentationFormat>Widescreen</PresentationFormat>
  <Paragraphs>137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Wingdings</vt:lpstr>
      <vt:lpstr>1_Orange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GitHub Repository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Sage 300 2019.2 Web SDK Overview</dc:title>
  <dc:creator>Thomas, John</dc:creator>
  <cp:lastModifiedBy>Thomas, John</cp:lastModifiedBy>
  <cp:revision>282</cp:revision>
  <dcterms:created xsi:type="dcterms:W3CDTF">2016-07-18T14:13:16Z</dcterms:created>
  <dcterms:modified xsi:type="dcterms:W3CDTF">2020-09-03T22:17:17Z</dcterms:modified>
</cp:coreProperties>
</file>

<file path=docProps/thumbnail.jpeg>
</file>